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2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573ED-3A7B-44A5-9026-6D67B00BBE60}" type="datetimeFigureOut">
              <a:rPr lang="en-CA" smtClean="0"/>
              <a:pPr/>
              <a:t>05/07/2011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0BAC8-1C30-4168-8E5F-D2E9469254D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AB0BAC8-1C30-4168-8E5F-D2E9469254DA}"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CF45E-485F-4B57-B8C4-0278E0D11865}"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AB0BAC8-1C30-4168-8E5F-D2E9469254DA}"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AB0BAC8-1C30-4168-8E5F-D2E9469254DA}"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AB0BAC8-1C30-4168-8E5F-D2E9469254DA}"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6"/>
          <p:cNvSpPr>
            <a:spLocks noGrp="1" noChangeArrowheads="1"/>
          </p:cNvSpPr>
          <p:nvPr>
            <p:ph type="sldNum" sz="quarter" idx="5"/>
          </p:nvPr>
        </p:nvSpPr>
        <p:spPr bwMode="auto">
          <a:noFill/>
          <a:ln>
            <a:miter lim="800000"/>
            <a:headEnd/>
            <a:tailEnd/>
          </a:ln>
        </p:spPr>
        <p:txBody>
          <a:bodyPr/>
          <a:lstStyle/>
          <a:p>
            <a:fld id="{6E9E59CC-965C-4DDD-B766-48B6003DFB34}" type="slidenum">
              <a:rPr lang="en-US" smtClean="0">
                <a:latin typeface="Calibri" pitchFamily="34" charset="0"/>
                <a:cs typeface="Arial" pitchFamily="34" charset="0"/>
              </a:rPr>
              <a:pPr/>
              <a:t>14</a:t>
            </a:fld>
            <a:endParaRPr lang="en-US" smtClean="0">
              <a:latin typeface="Calibri" pitchFamily="34" charset="0"/>
              <a:cs typeface="Arial" pitchFamily="34" charset="0"/>
            </a:endParaRPr>
          </a:p>
        </p:txBody>
      </p:sp>
      <p:sp>
        <p:nvSpPr>
          <p:cNvPr id="87043" name="Rectangle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87044" name="Rectangle 2"/>
          <p:cNvSpPr>
            <a:spLocks noGrp="1" noChangeArrowheads="1"/>
          </p:cNvSpPr>
          <p:nvPr>
            <p:ph type="body" idx="1"/>
          </p:nvPr>
        </p:nvSpPr>
        <p:spPr bwMode="auto">
          <a:xfrm>
            <a:off x="685800" y="4341813"/>
            <a:ext cx="5487988" cy="4032250"/>
          </a:xfrm>
          <a:noFill/>
        </p:spPr>
        <p:txBody>
          <a:bodyPr wrap="none" numCol="1" anchor="ctr" anchorCtr="0" compatLnSpc="1">
            <a:prstTxWarp prst="textNoShape">
              <a:avLst/>
            </a:prstTxWarp>
          </a:bodyPr>
          <a:lstStyle/>
          <a:p>
            <a:pPr eaLnBrk="1" hangingPunct="1">
              <a:spcBef>
                <a:spcPct val="0"/>
              </a:spcBef>
            </a:pPr>
            <a:endParaRPr lang="en-GB"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AB0BAC8-1C30-4168-8E5F-D2E9469254DA}" type="slidenum">
              <a:rPr lang="en-CA" smtClean="0"/>
              <a:pPr/>
              <a:t>15</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1614647-03BC-4CC5-940F-99BC8D449FD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CA" smtClean="0"/>
          </a:p>
        </p:txBody>
      </p:sp>
      <p:sp>
        <p:nvSpPr>
          <p:cNvPr id="92164" name="Slide Number Placeholder 3"/>
          <p:cNvSpPr>
            <a:spLocks noGrp="1"/>
          </p:cNvSpPr>
          <p:nvPr>
            <p:ph type="sldNum" sz="quarter" idx="5"/>
          </p:nvPr>
        </p:nvSpPr>
        <p:spPr>
          <a:noFill/>
        </p:spPr>
        <p:txBody>
          <a:bodyPr/>
          <a:lstStyle/>
          <a:p>
            <a:fld id="{A83A6110-15D1-4E30-BCD2-7F69CE7FBF16}"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00BFA0B8-64F1-4423-9522-1CDA106D790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00BFA0B8-64F1-4423-9522-1CDA106D790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00BFA0B8-64F1-4423-9522-1CDA106D790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1614647-03BC-4CC5-940F-99BC8D449FD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1614647-03BC-4CC5-940F-99BC8D449FD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91614647-03BC-4CC5-940F-99BC8D449FD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C0DC42A-1BB5-4E38-B15F-2E27F27FABA8}" type="datetimeFigureOut">
              <a:rPr lang="en-CA" smtClean="0"/>
              <a:pPr/>
              <a:t>05/07/2011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59DD677-70A0-4195-8F7D-8FEA74BB553B}"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0DC42A-1BB5-4E38-B15F-2E27F27FABA8}" type="datetimeFigureOut">
              <a:rPr lang="en-CA" smtClean="0"/>
              <a:pPr/>
              <a:t>05/07/2011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DD677-70A0-4195-8F7D-8FEA74BB553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0DC42A-1BB5-4E38-B15F-2E27F27FABA8}" type="datetimeFigureOut">
              <a:rPr lang="en-CA" smtClean="0"/>
              <a:pPr/>
              <a:t>05/07/2011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9DD677-70A0-4195-8F7D-8FEA74BB553B}"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1173163" y="1981200"/>
            <a:ext cx="7772400" cy="4114800"/>
          </a:xfrm>
        </p:spPr>
        <p:txBody>
          <a:bodyPr/>
          <a:lstStyle/>
          <a:p>
            <a:pPr lvl="0"/>
            <a:endParaRPr lang="en-CA" noProof="0" smtClean="0"/>
          </a:p>
        </p:txBody>
      </p:sp>
      <p:sp>
        <p:nvSpPr>
          <p:cNvPr id="4" name="Rectangle 1051"/>
          <p:cNvSpPr>
            <a:spLocks noGrp="1" noChangeArrowheads="1"/>
          </p:cNvSpPr>
          <p:nvPr>
            <p:ph type="dt" sz="half" idx="10"/>
          </p:nvPr>
        </p:nvSpPr>
        <p:spPr>
          <a:ln/>
        </p:spPr>
        <p:txBody>
          <a:bodyPr/>
          <a:lstStyle>
            <a:lvl1pPr>
              <a:defRPr/>
            </a:lvl1pPr>
          </a:lstStyle>
          <a:p>
            <a:pPr>
              <a:defRPr/>
            </a:pPr>
            <a:endParaRPr lang="en-US"/>
          </a:p>
        </p:txBody>
      </p:sp>
      <p:sp>
        <p:nvSpPr>
          <p:cNvPr id="5" name="Rectangle 1052"/>
          <p:cNvSpPr>
            <a:spLocks noGrp="1" noChangeArrowheads="1"/>
          </p:cNvSpPr>
          <p:nvPr>
            <p:ph type="ftr" sz="quarter" idx="11"/>
          </p:nvPr>
        </p:nvSpPr>
        <p:spPr>
          <a:ln/>
        </p:spPr>
        <p:txBody>
          <a:bodyPr/>
          <a:lstStyle>
            <a:lvl1pPr>
              <a:defRPr/>
            </a:lvl1pPr>
          </a:lstStyle>
          <a:p>
            <a:pPr>
              <a:defRPr/>
            </a:pPr>
            <a:endParaRPr lang="en-US"/>
          </a:p>
        </p:txBody>
      </p:sp>
      <p:sp>
        <p:nvSpPr>
          <p:cNvPr id="6" name="Rectangle 1053"/>
          <p:cNvSpPr>
            <a:spLocks noGrp="1" noChangeArrowheads="1"/>
          </p:cNvSpPr>
          <p:nvPr>
            <p:ph type="sldNum" sz="quarter" idx="12"/>
          </p:nvPr>
        </p:nvSpPr>
        <p:spPr>
          <a:ln/>
        </p:spPr>
        <p:txBody>
          <a:bodyPr/>
          <a:lstStyle>
            <a:lvl1pPr>
              <a:defRPr/>
            </a:lvl1pPr>
          </a:lstStyle>
          <a:p>
            <a:pPr>
              <a:defRPr/>
            </a:pPr>
            <a:fld id="{759A0D5F-03D8-4834-9894-CD6F3918D818}" type="slidenum">
              <a:rPr lang="en-US"/>
              <a:pPr>
                <a:defRPr/>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C0DC42A-1BB5-4E38-B15F-2E27F27FABA8}" type="datetimeFigureOut">
              <a:rPr lang="en-CA" smtClean="0"/>
              <a:pPr/>
              <a:t>05/07/2011</a:t>
            </a:fld>
            <a:endParaRPr lang="en-CA"/>
          </a:p>
        </p:txBody>
      </p:sp>
      <p:sp>
        <p:nvSpPr>
          <p:cNvPr id="9" name="Slide Number Placeholder 8"/>
          <p:cNvSpPr>
            <a:spLocks noGrp="1"/>
          </p:cNvSpPr>
          <p:nvPr>
            <p:ph type="sldNum" sz="quarter" idx="15"/>
          </p:nvPr>
        </p:nvSpPr>
        <p:spPr/>
        <p:txBody>
          <a:bodyPr rtlCol="0"/>
          <a:lstStyle/>
          <a:p>
            <a:fld id="{259DD677-70A0-4195-8F7D-8FEA74BB553B}"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C0DC42A-1BB5-4E38-B15F-2E27F27FABA8}" type="datetimeFigureOut">
              <a:rPr lang="en-CA" smtClean="0"/>
              <a:pPr/>
              <a:t>05/07/2011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59DD677-70A0-4195-8F7D-8FEA74BB553B}"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0DC42A-1BB5-4E38-B15F-2E27F27FABA8}" type="datetimeFigureOut">
              <a:rPr lang="en-CA" smtClean="0"/>
              <a:pPr/>
              <a:t>05/07/2011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9DD677-70A0-4195-8F7D-8FEA74BB553B}"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0DC42A-1BB5-4E38-B15F-2E27F27FABA8}" type="datetimeFigureOut">
              <a:rPr lang="en-CA" smtClean="0"/>
              <a:pPr/>
              <a:t>05/07/2011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9DD677-70A0-4195-8F7D-8FEA74BB553B}"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C0DC42A-1BB5-4E38-B15F-2E27F27FABA8}" type="datetimeFigureOut">
              <a:rPr lang="en-CA" smtClean="0"/>
              <a:pPr/>
              <a:t>05/07/2011</a:t>
            </a:fld>
            <a:endParaRPr lang="en-CA"/>
          </a:p>
        </p:txBody>
      </p:sp>
      <p:sp>
        <p:nvSpPr>
          <p:cNvPr id="7" name="Slide Number Placeholder 6"/>
          <p:cNvSpPr>
            <a:spLocks noGrp="1"/>
          </p:cNvSpPr>
          <p:nvPr>
            <p:ph type="sldNum" sz="quarter" idx="11"/>
          </p:nvPr>
        </p:nvSpPr>
        <p:spPr/>
        <p:txBody>
          <a:bodyPr rtlCol="0"/>
          <a:lstStyle/>
          <a:p>
            <a:fld id="{259DD677-70A0-4195-8F7D-8FEA74BB553B}"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DC42A-1BB5-4E38-B15F-2E27F27FABA8}" type="datetimeFigureOut">
              <a:rPr lang="en-CA" smtClean="0"/>
              <a:pPr/>
              <a:t>05/07/2011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9DD677-70A0-4195-8F7D-8FEA74BB553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C0DC42A-1BB5-4E38-B15F-2E27F27FABA8}" type="datetimeFigureOut">
              <a:rPr lang="en-CA" smtClean="0"/>
              <a:pPr/>
              <a:t>05/07/2011</a:t>
            </a:fld>
            <a:endParaRPr lang="en-CA"/>
          </a:p>
        </p:txBody>
      </p:sp>
      <p:sp>
        <p:nvSpPr>
          <p:cNvPr id="22" name="Slide Number Placeholder 21"/>
          <p:cNvSpPr>
            <a:spLocks noGrp="1"/>
          </p:cNvSpPr>
          <p:nvPr>
            <p:ph type="sldNum" sz="quarter" idx="15"/>
          </p:nvPr>
        </p:nvSpPr>
        <p:spPr/>
        <p:txBody>
          <a:bodyPr rtlCol="0"/>
          <a:lstStyle/>
          <a:p>
            <a:fld id="{259DD677-70A0-4195-8F7D-8FEA74BB553B}"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C0DC42A-1BB5-4E38-B15F-2E27F27FABA8}" type="datetimeFigureOut">
              <a:rPr lang="en-CA" smtClean="0"/>
              <a:pPr/>
              <a:t>05/07/2011</a:t>
            </a:fld>
            <a:endParaRPr lang="en-CA"/>
          </a:p>
        </p:txBody>
      </p:sp>
      <p:sp>
        <p:nvSpPr>
          <p:cNvPr id="18" name="Slide Number Placeholder 17"/>
          <p:cNvSpPr>
            <a:spLocks noGrp="1"/>
          </p:cNvSpPr>
          <p:nvPr>
            <p:ph type="sldNum" sz="quarter" idx="11"/>
          </p:nvPr>
        </p:nvSpPr>
        <p:spPr/>
        <p:txBody>
          <a:bodyPr rtlCol="0"/>
          <a:lstStyle/>
          <a:p>
            <a:fld id="{259DD677-70A0-4195-8F7D-8FEA74BB553B}"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0DC42A-1BB5-4E38-B15F-2E27F27FABA8}" type="datetimeFigureOut">
              <a:rPr lang="en-CA" smtClean="0"/>
              <a:pPr/>
              <a:t>05/07/2011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9DD677-70A0-4195-8F7D-8FEA74BB553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Ten questions to consider in designing an impact evaluation</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85729"/>
            <a:ext cx="7772400" cy="695000"/>
          </a:xfrm>
        </p:spPr>
        <p:txBody>
          <a:bodyPr/>
          <a:lstStyle/>
          <a:p>
            <a:r>
              <a:rPr lang="fr-CA" dirty="0" err="1" smtClean="0"/>
              <a:t>Developmental</a:t>
            </a:r>
            <a:r>
              <a:rPr lang="fr-CA" dirty="0" smtClean="0"/>
              <a:t> </a:t>
            </a:r>
            <a:r>
              <a:rPr lang="fr-CA" dirty="0" err="1" smtClean="0"/>
              <a:t>Evaluation</a:t>
            </a:r>
            <a:endParaRPr lang="en-US" dirty="0"/>
          </a:p>
        </p:txBody>
      </p:sp>
      <p:sp>
        <p:nvSpPr>
          <p:cNvPr id="3" name="Subtitle 2"/>
          <p:cNvSpPr>
            <a:spLocks noGrp="1"/>
          </p:cNvSpPr>
          <p:nvPr>
            <p:ph type="subTitle" idx="1"/>
          </p:nvPr>
        </p:nvSpPr>
        <p:spPr>
          <a:xfrm>
            <a:off x="2195736" y="1784786"/>
            <a:ext cx="1840858" cy="492086"/>
          </a:xfrm>
        </p:spPr>
        <p:txBody>
          <a:bodyPr>
            <a:normAutofit/>
          </a:bodyPr>
          <a:lstStyle/>
          <a:p>
            <a:pPr algn="ctr"/>
            <a:r>
              <a:rPr lang="fr-CA" sz="2400" dirty="0" smtClean="0">
                <a:solidFill>
                  <a:schemeClr val="tx1"/>
                </a:solidFill>
                <a:latin typeface="Arial" pitchFamily="34" charset="0"/>
                <a:cs typeface="Arial" pitchFamily="34" charset="0"/>
              </a:rPr>
              <a:t>Formative</a:t>
            </a:r>
          </a:p>
        </p:txBody>
      </p:sp>
      <p:sp>
        <p:nvSpPr>
          <p:cNvPr id="4" name="TextBox 3"/>
          <p:cNvSpPr txBox="1"/>
          <p:nvPr/>
        </p:nvSpPr>
        <p:spPr>
          <a:xfrm>
            <a:off x="5292080" y="3140968"/>
            <a:ext cx="2786082" cy="461665"/>
          </a:xfrm>
          <a:prstGeom prst="rect">
            <a:avLst/>
          </a:prstGeom>
          <a:noFill/>
        </p:spPr>
        <p:txBody>
          <a:bodyPr wrap="square" rtlCol="0">
            <a:spAutoFit/>
          </a:bodyPr>
          <a:lstStyle/>
          <a:p>
            <a:pPr algn="ctr"/>
            <a:r>
              <a:rPr lang="fr-CA" sz="2400" b="1" dirty="0" err="1" smtClean="0">
                <a:solidFill>
                  <a:schemeClr val="tx2">
                    <a:lumMod val="50000"/>
                  </a:schemeClr>
                </a:solidFill>
                <a:latin typeface="Arial" pitchFamily="34" charset="0"/>
                <a:cs typeface="Arial" pitchFamily="34" charset="0"/>
              </a:rPr>
              <a:t>Developmental</a:t>
            </a:r>
            <a:endParaRPr lang="en-US" sz="2400" b="1" dirty="0">
              <a:solidFill>
                <a:schemeClr val="tx2">
                  <a:lumMod val="50000"/>
                </a:schemeClr>
              </a:solidFill>
              <a:latin typeface="Arial" pitchFamily="34" charset="0"/>
              <a:cs typeface="Arial" pitchFamily="34" charset="0"/>
            </a:endParaRPr>
          </a:p>
        </p:txBody>
      </p:sp>
      <p:sp>
        <p:nvSpPr>
          <p:cNvPr id="5" name="TextBox 4"/>
          <p:cNvSpPr txBox="1"/>
          <p:nvPr/>
        </p:nvSpPr>
        <p:spPr>
          <a:xfrm>
            <a:off x="1691680" y="3933056"/>
            <a:ext cx="2071702" cy="461665"/>
          </a:xfrm>
          <a:prstGeom prst="rect">
            <a:avLst/>
          </a:prstGeom>
          <a:noFill/>
        </p:spPr>
        <p:txBody>
          <a:bodyPr wrap="square" rtlCol="0">
            <a:spAutoFit/>
          </a:bodyPr>
          <a:lstStyle/>
          <a:p>
            <a:pPr algn="ctr"/>
            <a:r>
              <a:rPr lang="fr-CA" sz="2400" b="1" dirty="0" err="1" smtClean="0">
                <a:latin typeface="Arial" pitchFamily="34" charset="0"/>
                <a:cs typeface="Arial" pitchFamily="34" charset="0"/>
              </a:rPr>
              <a:t>Summative</a:t>
            </a:r>
            <a:endParaRPr lang="en-US" sz="2400" b="1" dirty="0">
              <a:latin typeface="Arial" pitchFamily="34" charset="0"/>
              <a:cs typeface="Arial" pitchFamily="34" charset="0"/>
            </a:endParaRPr>
          </a:p>
        </p:txBody>
      </p:sp>
      <p:pic>
        <p:nvPicPr>
          <p:cNvPr id="1028" name="Picture 4" descr="http://images.travelpod.com/users/josie_ty/5.1208901600.believe-it-or-notx-pina-is-eating-soup-xphoxx.jpg"/>
          <p:cNvPicPr>
            <a:picLocks noChangeAspect="1" noChangeArrowheads="1"/>
          </p:cNvPicPr>
          <p:nvPr/>
        </p:nvPicPr>
        <p:blipFill>
          <a:blip r:embed="rId3" cstate="print"/>
          <a:srcRect/>
          <a:stretch>
            <a:fillRect/>
          </a:stretch>
        </p:blipFill>
        <p:spPr bwMode="auto">
          <a:xfrm>
            <a:off x="899592" y="4653136"/>
            <a:ext cx="2088232" cy="1564277"/>
          </a:xfrm>
          <a:prstGeom prst="rect">
            <a:avLst/>
          </a:prstGeom>
          <a:noFill/>
        </p:spPr>
      </p:pic>
      <p:pic>
        <p:nvPicPr>
          <p:cNvPr id="1030" name="Picture 6" descr="http://farm4.static.flickr.com/3509/4053500376_bf8aa07af8.jpg"/>
          <p:cNvPicPr>
            <a:picLocks noChangeAspect="1" noChangeArrowheads="1"/>
          </p:cNvPicPr>
          <p:nvPr/>
        </p:nvPicPr>
        <p:blipFill>
          <a:blip r:embed="rId4" cstate="print"/>
          <a:srcRect t="24131"/>
          <a:stretch>
            <a:fillRect/>
          </a:stretch>
        </p:blipFill>
        <p:spPr bwMode="auto">
          <a:xfrm>
            <a:off x="622960" y="1268760"/>
            <a:ext cx="1428760" cy="1584775"/>
          </a:xfrm>
          <a:prstGeom prst="rect">
            <a:avLst/>
          </a:prstGeom>
          <a:noFill/>
        </p:spPr>
      </p:pic>
      <p:pic>
        <p:nvPicPr>
          <p:cNvPr id="1032" name="Picture 8" descr="http://www.charlottemagazine.com/Blogs/Dine-Dish/April-2010/Farmers-Markets-Opening/farmers-market-photo.jpg"/>
          <p:cNvPicPr>
            <a:picLocks noChangeAspect="1" noChangeArrowheads="1"/>
          </p:cNvPicPr>
          <p:nvPr/>
        </p:nvPicPr>
        <p:blipFill>
          <a:blip r:embed="rId5" cstate="print"/>
          <a:srcRect/>
          <a:stretch>
            <a:fillRect/>
          </a:stretch>
        </p:blipFill>
        <p:spPr bwMode="auto">
          <a:xfrm>
            <a:off x="5929322" y="1571612"/>
            <a:ext cx="2000264" cy="1327277"/>
          </a:xfrm>
          <a:prstGeom prst="rect">
            <a:avLst/>
          </a:prstGeom>
          <a:noFill/>
        </p:spPr>
      </p:pic>
      <p:pic>
        <p:nvPicPr>
          <p:cNvPr id="1034" name="Picture 10" descr="See full size image"/>
          <p:cNvPicPr>
            <a:picLocks noChangeAspect="1" noChangeArrowheads="1"/>
          </p:cNvPicPr>
          <p:nvPr/>
        </p:nvPicPr>
        <p:blipFill>
          <a:blip r:embed="rId6" cstate="print"/>
          <a:srcRect/>
          <a:stretch>
            <a:fillRect/>
          </a:stretch>
        </p:blipFill>
        <p:spPr bwMode="auto">
          <a:xfrm>
            <a:off x="5715008" y="3929066"/>
            <a:ext cx="1095375" cy="1095376"/>
          </a:xfrm>
          <a:prstGeom prst="rect">
            <a:avLst/>
          </a:prstGeom>
          <a:noFill/>
        </p:spPr>
      </p:pic>
      <p:pic>
        <p:nvPicPr>
          <p:cNvPr id="1036" name="Picture 12" descr="http://www.teachnet-uk.org.uk/2006%20Projects/CC-Expeditions_Training/images/Menu%20plan.jpg"/>
          <p:cNvPicPr>
            <a:picLocks noChangeAspect="1" noChangeArrowheads="1"/>
          </p:cNvPicPr>
          <p:nvPr/>
        </p:nvPicPr>
        <p:blipFill>
          <a:blip r:embed="rId7" cstate="print"/>
          <a:srcRect/>
          <a:stretch>
            <a:fillRect/>
          </a:stretch>
        </p:blipFill>
        <p:spPr bwMode="auto">
          <a:xfrm>
            <a:off x="7143768" y="3929066"/>
            <a:ext cx="1355927" cy="1928826"/>
          </a:xfrm>
          <a:prstGeom prst="rect">
            <a:avLst/>
          </a:prstGeom>
          <a:noFill/>
        </p:spPr>
      </p:pic>
      <p:pic>
        <p:nvPicPr>
          <p:cNvPr id="1038" name="Picture 14" descr="http://t0.gstatic.com/images?q=tbn:2zb4UPxu7xsxEM:http://www.utsc.utoronto.ca/~wellness/wpp/nutri/images/food/spices.jpg"/>
          <p:cNvPicPr>
            <a:picLocks noChangeAspect="1" noChangeArrowheads="1"/>
          </p:cNvPicPr>
          <p:nvPr/>
        </p:nvPicPr>
        <p:blipFill>
          <a:blip r:embed="rId8" cstate="print"/>
          <a:srcRect/>
          <a:stretch>
            <a:fillRect/>
          </a:stretch>
        </p:blipFill>
        <p:spPr bwMode="auto">
          <a:xfrm>
            <a:off x="5000628" y="4929198"/>
            <a:ext cx="1190625" cy="1190625"/>
          </a:xfrm>
          <a:prstGeom prst="rect">
            <a:avLst/>
          </a:prstGeom>
          <a:noFill/>
        </p:spPr>
      </p:pic>
      <p:pic>
        <p:nvPicPr>
          <p:cNvPr id="1040" name="Picture 16" descr="http://t2.gstatic.com/images?q=tbn:WVM2fbbeIyL70M:http://www.roullierwhite.com/ekmps/shops/roullierwhite/images/maxwell-williams-p254000-set-of-four-porcelain-lidded-french-style-soup-bowls-334-p.jpg"/>
          <p:cNvPicPr>
            <a:picLocks noChangeAspect="1" noChangeArrowheads="1"/>
          </p:cNvPicPr>
          <p:nvPr/>
        </p:nvPicPr>
        <p:blipFill>
          <a:blip r:embed="rId9" cstate="print"/>
          <a:srcRect/>
          <a:stretch>
            <a:fillRect/>
          </a:stretch>
        </p:blipFill>
        <p:spPr bwMode="auto">
          <a:xfrm>
            <a:off x="6929454" y="5214950"/>
            <a:ext cx="1352550" cy="1352550"/>
          </a:xfrm>
          <a:prstGeom prst="rect">
            <a:avLst/>
          </a:prstGeom>
          <a:noFill/>
        </p:spPr>
      </p:pic>
      <p:pic>
        <p:nvPicPr>
          <p:cNvPr id="1042" name="Picture 18" descr="http://t2.gstatic.com/images?q=tbn:ALhylSsXEW1JVM:http://www.thegreenhead.com/imgs/double-handled-soup-bowls-1.jpg"/>
          <p:cNvPicPr>
            <a:picLocks noChangeAspect="1" noChangeArrowheads="1"/>
          </p:cNvPicPr>
          <p:nvPr/>
        </p:nvPicPr>
        <p:blipFill>
          <a:blip r:embed="rId10" cstate="print"/>
          <a:srcRect/>
          <a:stretch>
            <a:fillRect/>
          </a:stretch>
        </p:blipFill>
        <p:spPr bwMode="auto">
          <a:xfrm>
            <a:off x="6072198" y="5429264"/>
            <a:ext cx="1285875" cy="1285876"/>
          </a:xfrm>
          <a:prstGeom prst="rect">
            <a:avLst/>
          </a:prstGeom>
          <a:noFill/>
        </p:spPr>
      </p:pic>
      <p:cxnSp>
        <p:nvCxnSpPr>
          <p:cNvPr id="16" name="Straight Connector 15"/>
          <p:cNvCxnSpPr>
            <a:stCxn id="3" idx="2"/>
            <a:endCxn id="5" idx="0"/>
          </p:cNvCxnSpPr>
          <p:nvPr/>
        </p:nvCxnSpPr>
        <p:spPr>
          <a:xfrm rot="5400000">
            <a:off x="2093756" y="2910647"/>
            <a:ext cx="1656184" cy="38863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Questions (1)</a:t>
            </a:r>
            <a:endParaRPr lang="en-CA" dirty="0"/>
          </a:p>
        </p:txBody>
      </p:sp>
      <p:sp>
        <p:nvSpPr>
          <p:cNvPr id="8" name="Decagon 7"/>
          <p:cNvSpPr/>
          <p:nvPr/>
        </p:nvSpPr>
        <p:spPr>
          <a:xfrm>
            <a:off x="611560" y="1556792"/>
            <a:ext cx="2448272" cy="2448272"/>
          </a:xfrm>
          <a:prstGeom prst="decagon">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2000" kern="0" dirty="0" smtClean="0">
                <a:solidFill>
                  <a:sysClr val="window" lastClr="FFFFFF"/>
                </a:solidFill>
                <a:latin typeface="Calibri"/>
              </a:rPr>
              <a:t>1. What is the purpose of the evaluation?</a:t>
            </a:r>
          </a:p>
        </p:txBody>
      </p:sp>
      <p:sp>
        <p:nvSpPr>
          <p:cNvPr id="9" name="Decagon 8"/>
          <p:cNvSpPr/>
          <p:nvPr/>
        </p:nvSpPr>
        <p:spPr>
          <a:xfrm>
            <a:off x="3347864" y="1556792"/>
            <a:ext cx="2448272" cy="2448272"/>
          </a:xfrm>
          <a:prstGeom prst="decagon">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kern="0" dirty="0" smtClean="0">
                <a:solidFill>
                  <a:sysClr val="window" lastClr="FFFFFF"/>
                </a:solidFill>
                <a:latin typeface="Calibri"/>
              </a:rPr>
              <a:t>3. Is there clarity on the program theory? Does the program theory help identify the key outcomes?</a:t>
            </a:r>
          </a:p>
        </p:txBody>
      </p:sp>
      <p:sp>
        <p:nvSpPr>
          <p:cNvPr id="10" name="Decagon 9"/>
          <p:cNvSpPr/>
          <p:nvPr/>
        </p:nvSpPr>
        <p:spPr>
          <a:xfrm>
            <a:off x="1979712" y="3789040"/>
            <a:ext cx="2448272" cy="2448272"/>
          </a:xfrm>
          <a:prstGeom prst="decagon">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2000" kern="0" dirty="0" smtClean="0">
                <a:solidFill>
                  <a:sysClr val="window" lastClr="FFFFFF"/>
                </a:solidFill>
                <a:latin typeface="Calibri"/>
              </a:rPr>
              <a:t>2. Is your program or policy stable over time?</a:t>
            </a:r>
          </a:p>
        </p:txBody>
      </p:sp>
      <p:sp>
        <p:nvSpPr>
          <p:cNvPr id="11" name="Decagon 10"/>
          <p:cNvSpPr/>
          <p:nvPr/>
        </p:nvSpPr>
        <p:spPr>
          <a:xfrm>
            <a:off x="4716016" y="3789040"/>
            <a:ext cx="2448272" cy="2448272"/>
          </a:xfrm>
          <a:prstGeom prst="decagon">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lnSpc>
                <a:spcPts val="1600"/>
              </a:lnSpc>
            </a:pPr>
            <a:r>
              <a:rPr lang="en-GB" sz="1600" kern="0" dirty="0" smtClean="0">
                <a:solidFill>
                  <a:sysClr val="window" lastClr="FFFFFF"/>
                </a:solidFill>
                <a:latin typeface="Calibri"/>
              </a:rPr>
              <a:t>4. Is there clarity on the anticipated trajectory of impacts (if the program is successful)? Is there clarity on the anticipated earliest timeline of impact?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395536" y="548680"/>
            <a:ext cx="8208912" cy="6048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0032" y="260648"/>
            <a:ext cx="3784848" cy="1143000"/>
          </a:xfrm>
        </p:spPr>
        <p:txBody>
          <a:bodyPr/>
          <a:lstStyle/>
          <a:p>
            <a:r>
              <a:rPr lang="en-CA" dirty="0" smtClean="0"/>
              <a:t>The Questions (2)</a:t>
            </a:r>
            <a:endParaRPr lang="en-CA" dirty="0"/>
          </a:p>
        </p:txBody>
      </p:sp>
      <p:sp>
        <p:nvSpPr>
          <p:cNvPr id="4" name="Decagon 3"/>
          <p:cNvSpPr/>
          <p:nvPr/>
        </p:nvSpPr>
        <p:spPr>
          <a:xfrm>
            <a:off x="251520" y="548680"/>
            <a:ext cx="4104456" cy="4104456"/>
          </a:xfrm>
          <a:prstGeom prst="decagon">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2000" kern="0" dirty="0" smtClean="0">
                <a:solidFill>
                  <a:sysClr val="window" lastClr="FFFFFF"/>
                </a:solidFill>
                <a:latin typeface="Calibri"/>
              </a:rPr>
              <a:t>5. How will the program’s context be measured? Process? Key outcomes? Are the measures being collected over time?</a:t>
            </a:r>
          </a:p>
        </p:txBody>
      </p:sp>
      <p:sp>
        <p:nvSpPr>
          <p:cNvPr id="5" name="Decagon 4"/>
          <p:cNvSpPr/>
          <p:nvPr/>
        </p:nvSpPr>
        <p:spPr>
          <a:xfrm>
            <a:off x="4139952" y="1844824"/>
            <a:ext cx="4320480" cy="4320480"/>
          </a:xfrm>
          <a:prstGeom prst="decagon">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2000" kern="0" dirty="0" smtClean="0">
                <a:solidFill>
                  <a:sysClr val="window" lastClr="FFFFFF"/>
                </a:solidFill>
                <a:latin typeface="Calibri"/>
              </a:rPr>
              <a:t>6. What evaluation design is being implemented to decide if a program was successful? Was the key informed by the theory of change? Did the design pay attention to key linkages in the program theory? Was the design informed by the anticipated impact trajectory?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273050"/>
            <a:ext cx="8228013" cy="1146175"/>
          </a:xfrm>
          <a:prstGeom prst="rect">
            <a:avLst/>
          </a:prstGeom>
          <a:noFill/>
          <a:ln w="9525">
            <a:noFill/>
            <a:round/>
            <a:headEnd/>
            <a:tailEnd/>
          </a:ln>
        </p:spPr>
        <p:txBody>
          <a:bodyPr lIns="0" tIns="35203" rIns="0" bIns="0" anchor="ct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sz="3200" dirty="0" smtClean="0">
                <a:solidFill>
                  <a:srgbClr val="000000"/>
                </a:solidFill>
                <a:latin typeface="+mj-lt"/>
              </a:rPr>
              <a:t>What is the program? One example</a:t>
            </a:r>
            <a:endParaRPr lang="en-US" sz="3200" dirty="0">
              <a:solidFill>
                <a:srgbClr val="000000"/>
              </a:solidFill>
              <a:latin typeface="+mj-lt"/>
            </a:endParaRPr>
          </a:p>
        </p:txBody>
      </p:sp>
      <p:pic>
        <p:nvPicPr>
          <p:cNvPr id="22531" name="Picture 2"/>
          <p:cNvPicPr>
            <a:picLocks noChangeAspect="1" noChangeArrowheads="1"/>
          </p:cNvPicPr>
          <p:nvPr/>
        </p:nvPicPr>
        <p:blipFill>
          <a:blip r:embed="rId3" cstate="print"/>
          <a:srcRect/>
          <a:stretch>
            <a:fillRect/>
          </a:stretch>
        </p:blipFill>
        <p:spPr bwMode="auto">
          <a:xfrm>
            <a:off x="0" y="1830388"/>
            <a:ext cx="9142413" cy="3354387"/>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9680" y="116632"/>
            <a:ext cx="3424808" cy="706090"/>
          </a:xfrm>
        </p:spPr>
        <p:txBody>
          <a:bodyPr>
            <a:normAutofit fontScale="90000"/>
          </a:bodyPr>
          <a:lstStyle/>
          <a:p>
            <a:r>
              <a:rPr lang="en-CA" dirty="0" smtClean="0"/>
              <a:t>The Questions (3)</a:t>
            </a:r>
            <a:endParaRPr lang="en-CA" dirty="0"/>
          </a:p>
        </p:txBody>
      </p:sp>
      <p:sp>
        <p:nvSpPr>
          <p:cNvPr id="3" name="Content Placeholder 2"/>
          <p:cNvSpPr>
            <a:spLocks noGrp="1"/>
          </p:cNvSpPr>
          <p:nvPr>
            <p:ph sz="quarter" idx="1"/>
          </p:nvPr>
        </p:nvSpPr>
        <p:spPr>
          <a:xfrm>
            <a:off x="6012160" y="1556792"/>
            <a:ext cx="7467600" cy="4873752"/>
          </a:xfrm>
        </p:spPr>
        <p:txBody>
          <a:bodyPr>
            <a:normAutofit/>
          </a:bodyPr>
          <a:lstStyle/>
          <a:p>
            <a:pPr>
              <a:buNone/>
            </a:pPr>
            <a:endParaRPr lang="en-CA" dirty="0" smtClean="0"/>
          </a:p>
          <a:p>
            <a:pPr>
              <a:buNone/>
            </a:pPr>
            <a:endParaRPr lang="en-CA" dirty="0" smtClean="0"/>
          </a:p>
          <a:p>
            <a:pPr>
              <a:buNone/>
            </a:pPr>
            <a:r>
              <a:rPr lang="en-CA" dirty="0" smtClean="0"/>
              <a:t> </a:t>
            </a:r>
            <a:endParaRPr lang="en-CA" dirty="0"/>
          </a:p>
        </p:txBody>
      </p:sp>
      <p:sp>
        <p:nvSpPr>
          <p:cNvPr id="4" name="Decagon 3"/>
          <p:cNvSpPr/>
          <p:nvPr/>
        </p:nvSpPr>
        <p:spPr>
          <a:xfrm>
            <a:off x="323528" y="1052736"/>
            <a:ext cx="2880320" cy="2880320"/>
          </a:xfrm>
          <a:prstGeom prst="decagon">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w="9525" cap="flat" cmpd="sng" algn="ctr">
            <a:solidFill>
              <a:srgbClr val="8064A2">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1600" kern="0" dirty="0" smtClean="0">
                <a:solidFill>
                  <a:sysClr val="window" lastClr="FFFFFF"/>
                </a:solidFill>
                <a:latin typeface="Calibri"/>
              </a:rPr>
              <a:t>7. What analytical methods will be implemented to decide if the program was successful? Can qualitative and quantitative methods both be used to decide if the program was successful? </a:t>
            </a:r>
          </a:p>
        </p:txBody>
      </p:sp>
      <p:sp>
        <p:nvSpPr>
          <p:cNvPr id="5" name="Decagon 4"/>
          <p:cNvSpPr/>
          <p:nvPr/>
        </p:nvSpPr>
        <p:spPr>
          <a:xfrm>
            <a:off x="3995936" y="1052736"/>
            <a:ext cx="2880320" cy="2880320"/>
          </a:xfrm>
          <a:prstGeom prst="decagon">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1600" kern="0" dirty="0" smtClean="0">
                <a:solidFill>
                  <a:sysClr val="window" lastClr="FFFFFF"/>
                </a:solidFill>
                <a:latin typeface="Calibri"/>
              </a:rPr>
              <a:t>9. What are some of the unintended consequences of the program? What method/approaches are implemented to learn about the unintended consequences?</a:t>
            </a:r>
          </a:p>
        </p:txBody>
      </p:sp>
      <p:sp>
        <p:nvSpPr>
          <p:cNvPr id="6" name="Decagon 5"/>
          <p:cNvSpPr/>
          <p:nvPr/>
        </p:nvSpPr>
        <p:spPr>
          <a:xfrm>
            <a:off x="2195736" y="3645024"/>
            <a:ext cx="2880320" cy="2880320"/>
          </a:xfrm>
          <a:prstGeom prst="decagon">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w="9525" cap="flat" cmpd="sng" algn="ctr">
            <a:solidFill>
              <a:srgbClr val="4BACC6">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r>
              <a:rPr lang="en-GB" sz="1600" kern="0" dirty="0" smtClean="0">
                <a:solidFill>
                  <a:sysClr val="window" lastClr="FFFFFF"/>
                </a:solidFill>
                <a:latin typeface="Calibri"/>
              </a:rPr>
              <a:t>8. What methods are used to learn about the heterogeneous impacts of the program? Did the program impact have differential impacts on different populations?</a:t>
            </a:r>
          </a:p>
        </p:txBody>
      </p:sp>
      <p:sp>
        <p:nvSpPr>
          <p:cNvPr id="7" name="Decagon 6"/>
          <p:cNvSpPr/>
          <p:nvPr/>
        </p:nvSpPr>
        <p:spPr>
          <a:xfrm>
            <a:off x="5796136" y="3573016"/>
            <a:ext cx="2880320" cy="2880320"/>
          </a:xfrm>
          <a:prstGeom prst="decagon">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lvl="0" algn="ctr">
              <a:lnSpc>
                <a:spcPts val="1600"/>
              </a:lnSpc>
            </a:pPr>
            <a:r>
              <a:rPr lang="en-GB" sz="1600" kern="0" dirty="0" smtClean="0">
                <a:solidFill>
                  <a:sysClr val="window" lastClr="FFFFFF"/>
                </a:solidFill>
                <a:latin typeface="Calibri"/>
              </a:rPr>
              <a:t>10.  What has been learned about how the program impacts intended beneficiaries? How should the program be modified to impact intended beneficaries?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impact? </a:t>
            </a:r>
            <a:endParaRPr lang="en-CA" dirty="0"/>
          </a:p>
        </p:txBody>
      </p:sp>
      <p:sp>
        <p:nvSpPr>
          <p:cNvPr id="3" name="Content Placeholder 2"/>
          <p:cNvSpPr>
            <a:spLocks noGrp="1"/>
          </p:cNvSpPr>
          <p:nvPr>
            <p:ph sz="quarter" idx="1"/>
          </p:nvPr>
        </p:nvSpPr>
        <p:spPr/>
        <p:txBody>
          <a:bodyPr>
            <a:normAutofit/>
          </a:bodyPr>
          <a:lstStyle/>
          <a:p>
            <a:r>
              <a:rPr lang="en-US" dirty="0" smtClean="0"/>
              <a:t>The difference in outcomes with the program versus without the program – for the </a:t>
            </a:r>
            <a:r>
              <a:rPr lang="en-US" i="1" dirty="0" smtClean="0"/>
              <a:t>same</a:t>
            </a:r>
            <a:r>
              <a:rPr lang="en-US" dirty="0" smtClean="0"/>
              <a:t> unit of analysis (e.g. individual).</a:t>
            </a:r>
            <a:br>
              <a:rPr lang="en-US" dirty="0" smtClean="0"/>
            </a:br>
            <a:endParaRPr lang="en-US" dirty="0"/>
          </a:p>
          <a:p>
            <a:r>
              <a:rPr lang="en-US" dirty="0" smtClean="0"/>
              <a:t>……..but does this not sound very straightforward?</a:t>
            </a:r>
            <a:br>
              <a:rPr lang="en-US" dirty="0" smtClean="0"/>
            </a:br>
            <a:endParaRPr lang="en-US" dirty="0" smtClean="0"/>
          </a:p>
          <a:p>
            <a:r>
              <a:rPr lang="en-US" dirty="0" smtClean="0"/>
              <a:t>One reasonably straightforward view (</a:t>
            </a:r>
            <a:r>
              <a:rPr lang="en-US" dirty="0" err="1" smtClean="0"/>
              <a:t>Ravaillon</a:t>
            </a:r>
            <a:r>
              <a:rPr lang="en-US" dirty="0" smtClean="0"/>
              <a:t>, World Bank)</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30213" y="323850"/>
            <a:ext cx="8515350" cy="1143000"/>
          </a:xfrm>
        </p:spPr>
        <p:txBody>
          <a:bodyPr>
            <a:normAutofit/>
          </a:bodyPr>
          <a:lstStyle/>
          <a:p>
            <a:r>
              <a:rPr lang="en-US" i="1" u="sng" dirty="0" smtClean="0">
                <a:cs typeface="Times New Roman" pitchFamily="18" charset="0"/>
              </a:rPr>
              <a:t>Naïve comparison 1</a:t>
            </a:r>
            <a:r>
              <a:rPr lang="en-US" i="1" dirty="0" smtClean="0">
                <a:cs typeface="Times New Roman" pitchFamily="18" charset="0"/>
              </a:rPr>
              <a:t>: Before </a:t>
            </a:r>
            <a:r>
              <a:rPr lang="en-US" i="1" dirty="0" err="1" smtClean="0">
                <a:cs typeface="Times New Roman" pitchFamily="18" charset="0"/>
              </a:rPr>
              <a:t>vs</a:t>
            </a:r>
            <a:r>
              <a:rPr lang="en-US" i="1" dirty="0" smtClean="0">
                <a:cs typeface="Times New Roman" pitchFamily="18" charset="0"/>
              </a:rPr>
              <a:t> after.</a:t>
            </a:r>
            <a:br>
              <a:rPr lang="en-US" i="1" dirty="0" smtClean="0">
                <a:cs typeface="Times New Roman" pitchFamily="18" charset="0"/>
              </a:rPr>
            </a:br>
            <a:r>
              <a:rPr lang="en-US" i="1" dirty="0" smtClean="0"/>
              <a:t>We observe an outcome indicator,</a:t>
            </a:r>
          </a:p>
        </p:txBody>
      </p:sp>
      <p:sp>
        <p:nvSpPr>
          <p:cNvPr id="4100"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Char char="n"/>
            </a:pPr>
            <a:endParaRPr kumimoji="1" lang="en-US" sz="1600" b="1">
              <a:latin typeface="Arial" pitchFamily="34" charset="0"/>
            </a:endParaRPr>
          </a:p>
        </p:txBody>
      </p:sp>
      <p:sp>
        <p:nvSpPr>
          <p:cNvPr id="4101"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None/>
            </a:pPr>
            <a:r>
              <a:rPr kumimoji="1" lang="en-US" b="1">
                <a:latin typeface="Arial" pitchFamily="34" charset="0"/>
              </a:rPr>
              <a:t>	</a:t>
            </a: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r>
              <a:rPr kumimoji="1" lang="en-US" b="1">
                <a:latin typeface="Arial" pitchFamily="34" charset="0"/>
              </a:rPr>
              <a:t>	</a:t>
            </a:r>
          </a:p>
        </p:txBody>
      </p:sp>
      <p:sp>
        <p:nvSpPr>
          <p:cNvPr id="4102" name="Rectangle 5"/>
          <p:cNvSpPr>
            <a:spLocks noChangeArrowheads="1"/>
          </p:cNvSpPr>
          <p:nvPr/>
        </p:nvSpPr>
        <p:spPr bwMode="auto">
          <a:xfrm>
            <a:off x="3733800" y="5578475"/>
            <a:ext cx="1695450" cy="396875"/>
          </a:xfrm>
          <a:prstGeom prst="rect">
            <a:avLst/>
          </a:prstGeom>
          <a:noFill/>
          <a:ln w="9525">
            <a:noFill/>
            <a:miter lim="800000"/>
            <a:headEnd/>
            <a:tailEnd/>
          </a:ln>
        </p:spPr>
        <p:txBody>
          <a:bodyPr>
            <a:spAutoFit/>
          </a:bodyPr>
          <a:lstStyle/>
          <a:p>
            <a:r>
              <a:rPr lang="fr-FR" sz="2000" b="1" i="1">
                <a:solidFill>
                  <a:schemeClr val="bg1"/>
                </a:solidFill>
                <a:latin typeface="Arial" pitchFamily="34" charset="0"/>
                <a:cs typeface="Arial" pitchFamily="34" charset="0"/>
              </a:rPr>
              <a:t>Intervention</a:t>
            </a:r>
            <a:r>
              <a:rPr lang="en-US" sz="2000">
                <a:solidFill>
                  <a:schemeClr val="bg1"/>
                </a:solidFill>
              </a:rPr>
              <a:t> </a:t>
            </a:r>
          </a:p>
        </p:txBody>
      </p:sp>
      <p:graphicFrame>
        <p:nvGraphicFramePr>
          <p:cNvPr id="4098" name="Object 6"/>
          <p:cNvGraphicFramePr>
            <a:graphicFrameLocks noChangeAspect="1"/>
          </p:cNvGraphicFramePr>
          <p:nvPr/>
        </p:nvGraphicFramePr>
        <p:xfrm>
          <a:off x="1333500" y="1701800"/>
          <a:ext cx="6718300" cy="3975100"/>
        </p:xfrm>
        <a:graphic>
          <a:graphicData uri="http://schemas.openxmlformats.org/presentationml/2006/ole">
            <p:oleObj spid="_x0000_s1026" name="Document" r:id="rId4" imgW="4582080" imgH="2718360" progId="Word.Document.8">
              <p:embed/>
            </p:oleObj>
          </a:graphicData>
        </a:graphic>
      </p:graphicFrame>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30213" y="323850"/>
            <a:ext cx="8515350" cy="728886"/>
          </a:xfrm>
        </p:spPr>
        <p:txBody>
          <a:bodyPr>
            <a:normAutofit/>
          </a:bodyPr>
          <a:lstStyle/>
          <a:p>
            <a:r>
              <a:rPr lang="en-US" b="1" i="1" dirty="0" smtClean="0"/>
              <a:t>and its value rises after the program:</a:t>
            </a:r>
          </a:p>
        </p:txBody>
      </p:sp>
      <p:sp>
        <p:nvSpPr>
          <p:cNvPr id="5124"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Char char="n"/>
            </a:pPr>
            <a:endParaRPr kumimoji="1" lang="en-US" sz="1600" b="1">
              <a:latin typeface="Arial" pitchFamily="34" charset="0"/>
            </a:endParaRPr>
          </a:p>
        </p:txBody>
      </p:sp>
      <p:sp>
        <p:nvSpPr>
          <p:cNvPr id="5125"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None/>
            </a:pPr>
            <a:r>
              <a:rPr kumimoji="1" lang="en-US" b="1">
                <a:latin typeface="Arial" pitchFamily="34" charset="0"/>
              </a:rPr>
              <a:t>	</a:t>
            </a: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r>
              <a:rPr kumimoji="1" lang="en-US" b="1">
                <a:latin typeface="Arial" pitchFamily="34" charset="0"/>
              </a:rPr>
              <a:t>	</a:t>
            </a:r>
          </a:p>
        </p:txBody>
      </p:sp>
      <p:graphicFrame>
        <p:nvGraphicFramePr>
          <p:cNvPr id="5122" name="Object 5"/>
          <p:cNvGraphicFramePr>
            <a:graphicFrameLocks noChangeAspect="1"/>
          </p:cNvGraphicFramePr>
          <p:nvPr/>
        </p:nvGraphicFramePr>
        <p:xfrm>
          <a:off x="1231900" y="1636713"/>
          <a:ext cx="6942138" cy="5335587"/>
        </p:xfrm>
        <a:graphic>
          <a:graphicData uri="http://schemas.openxmlformats.org/presentationml/2006/ole">
            <p:oleObj spid="_x0000_s2050" name="Document" r:id="rId4" imgW="4601880" imgH="3511440" progId="Word.Document.8">
              <p:embed/>
            </p:oleObj>
          </a:graphicData>
        </a:graphic>
      </p:graphicFrame>
      <p:sp>
        <p:nvSpPr>
          <p:cNvPr id="5126" name="Rectangle 6"/>
          <p:cNvSpPr>
            <a:spLocks noChangeArrowheads="1"/>
          </p:cNvSpPr>
          <p:nvPr/>
        </p:nvSpPr>
        <p:spPr bwMode="auto">
          <a:xfrm>
            <a:off x="3733800" y="5578475"/>
            <a:ext cx="1695450" cy="396875"/>
          </a:xfrm>
          <a:prstGeom prst="rect">
            <a:avLst/>
          </a:prstGeom>
          <a:noFill/>
          <a:ln w="9525">
            <a:noFill/>
            <a:miter lim="800000"/>
            <a:headEnd/>
            <a:tailEnd/>
          </a:ln>
        </p:spPr>
        <p:txBody>
          <a:bodyPr>
            <a:spAutoFit/>
          </a:bodyPr>
          <a:lstStyle/>
          <a:p>
            <a:r>
              <a:rPr lang="fr-FR" sz="2000" b="1" i="1">
                <a:solidFill>
                  <a:srgbClr val="000000"/>
                </a:solidFill>
                <a:latin typeface="Arial" pitchFamily="34" charset="0"/>
                <a:cs typeface="Arial" pitchFamily="34" charset="0"/>
              </a:rPr>
              <a:t>Intervention</a:t>
            </a:r>
            <a:r>
              <a:rPr lang="en-US" sz="2000"/>
              <a:t> </a:t>
            </a:r>
          </a:p>
        </p:txBody>
      </p:sp>
      <p:sp>
        <p:nvSpPr>
          <p:cNvPr id="5127" name="Line 7"/>
          <p:cNvSpPr>
            <a:spLocks noChangeShapeType="1"/>
          </p:cNvSpPr>
          <p:nvPr/>
        </p:nvSpPr>
        <p:spPr bwMode="auto">
          <a:xfrm flipV="1">
            <a:off x="4495800" y="3390900"/>
            <a:ext cx="0" cy="2190750"/>
          </a:xfrm>
          <a:prstGeom prst="line">
            <a:avLst/>
          </a:prstGeom>
          <a:noFill/>
          <a:ln w="31750">
            <a:solidFill>
              <a:srgbClr val="FF0000"/>
            </a:solidFill>
            <a:prstDash val="dash"/>
            <a:round/>
            <a:headEnd/>
            <a:tailEnd type="triangle" w="med" len="med"/>
          </a:ln>
        </p:spPr>
        <p:txBody>
          <a:bodyPr/>
          <a:lstStyle/>
          <a:p>
            <a:endParaRPr lang="en-CA"/>
          </a:p>
        </p:txBody>
      </p:sp>
      <p:sp>
        <p:nvSpPr>
          <p:cNvPr id="8" name="Rectangle 7"/>
          <p:cNvSpPr/>
          <p:nvPr/>
        </p:nvSpPr>
        <p:spPr>
          <a:xfrm>
            <a:off x="2286000" y="2644170"/>
            <a:ext cx="4572000" cy="1569660"/>
          </a:xfrm>
          <a:prstGeom prst="rect">
            <a:avLst/>
          </a:prstGeom>
        </p:spPr>
        <p:txBody>
          <a:bodyPr>
            <a:spAutoFit/>
          </a:bodyPr>
          <a:lstStyle/>
          <a:p>
            <a:r>
              <a:rPr lang="en-US" dirty="0" smtClean="0"/>
              <a:t>The difference in outcomes with the program versus without the program – for the </a:t>
            </a:r>
            <a:r>
              <a:rPr lang="en-US" i="1" dirty="0" smtClean="0"/>
              <a:t>same</a:t>
            </a:r>
            <a:r>
              <a:rPr lang="en-US" dirty="0" smtClean="0"/>
              <a:t> unit of analysis (e.g. individual)</a:t>
            </a:r>
            <a:endParaRPr lang="en-CA"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30213" y="323850"/>
            <a:ext cx="8515350" cy="1143000"/>
          </a:xfrm>
        </p:spPr>
        <p:txBody>
          <a:bodyPr>
            <a:normAutofit/>
          </a:bodyPr>
          <a:lstStyle/>
          <a:p>
            <a:r>
              <a:rPr lang="en-US" i="1" dirty="0" smtClean="0"/>
              <a:t>However, we need to identify the counterfactual…</a:t>
            </a:r>
          </a:p>
        </p:txBody>
      </p:sp>
      <p:sp>
        <p:nvSpPr>
          <p:cNvPr id="6148"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Char char="n"/>
            </a:pPr>
            <a:endParaRPr kumimoji="1" lang="en-US" sz="1600" b="1">
              <a:latin typeface="Arial" pitchFamily="34" charset="0"/>
            </a:endParaRPr>
          </a:p>
        </p:txBody>
      </p:sp>
      <p:sp>
        <p:nvSpPr>
          <p:cNvPr id="6149"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None/>
            </a:pPr>
            <a:r>
              <a:rPr kumimoji="1" lang="en-US" b="1">
                <a:latin typeface="Arial" pitchFamily="34" charset="0"/>
              </a:rPr>
              <a:t>	</a:t>
            </a: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r>
              <a:rPr kumimoji="1" lang="en-US" b="1">
                <a:latin typeface="Arial" pitchFamily="34" charset="0"/>
              </a:rPr>
              <a:t>	</a:t>
            </a:r>
          </a:p>
        </p:txBody>
      </p:sp>
      <p:graphicFrame>
        <p:nvGraphicFramePr>
          <p:cNvPr id="6146" name="Object 5"/>
          <p:cNvGraphicFramePr>
            <a:graphicFrameLocks noChangeAspect="1"/>
          </p:cNvGraphicFramePr>
          <p:nvPr/>
        </p:nvGraphicFramePr>
        <p:xfrm>
          <a:off x="1168400" y="1627188"/>
          <a:ext cx="7015163" cy="5764212"/>
        </p:xfrm>
        <a:graphic>
          <a:graphicData uri="http://schemas.openxmlformats.org/presentationml/2006/ole">
            <p:oleObj spid="_x0000_s3074" name="Document" r:id="rId4" imgW="4601880" imgH="3511440" progId="Word.Document.8">
              <p:embed/>
            </p:oleObj>
          </a:graphicData>
        </a:graphic>
      </p:graphicFrame>
      <p:sp>
        <p:nvSpPr>
          <p:cNvPr id="6150" name="Rectangle 6"/>
          <p:cNvSpPr>
            <a:spLocks noChangeArrowheads="1"/>
          </p:cNvSpPr>
          <p:nvPr/>
        </p:nvSpPr>
        <p:spPr bwMode="auto">
          <a:xfrm>
            <a:off x="3733800" y="5578475"/>
            <a:ext cx="1695450" cy="396875"/>
          </a:xfrm>
          <a:prstGeom prst="rect">
            <a:avLst/>
          </a:prstGeom>
          <a:noFill/>
          <a:ln w="9525">
            <a:noFill/>
            <a:miter lim="800000"/>
            <a:headEnd/>
            <a:tailEnd/>
          </a:ln>
        </p:spPr>
        <p:txBody>
          <a:bodyPr>
            <a:spAutoFit/>
          </a:bodyPr>
          <a:lstStyle/>
          <a:p>
            <a:r>
              <a:rPr lang="fr-FR" sz="2000" b="1" i="1">
                <a:solidFill>
                  <a:srgbClr val="000000"/>
                </a:solidFill>
                <a:latin typeface="Arial" pitchFamily="34" charset="0"/>
                <a:cs typeface="Arial" pitchFamily="34" charset="0"/>
              </a:rPr>
              <a:t>Intervention</a:t>
            </a:r>
            <a:r>
              <a:rPr lang="en-US" sz="2000"/>
              <a:t> </a:t>
            </a:r>
          </a:p>
        </p:txBody>
      </p:sp>
      <p:sp>
        <p:nvSpPr>
          <p:cNvPr id="6151" name="Line 7"/>
          <p:cNvSpPr>
            <a:spLocks noChangeShapeType="1"/>
          </p:cNvSpPr>
          <p:nvPr/>
        </p:nvSpPr>
        <p:spPr bwMode="auto">
          <a:xfrm flipV="1">
            <a:off x="4495800" y="3390900"/>
            <a:ext cx="0" cy="2190750"/>
          </a:xfrm>
          <a:prstGeom prst="line">
            <a:avLst/>
          </a:prstGeom>
          <a:noFill/>
          <a:ln w="31750">
            <a:solidFill>
              <a:srgbClr val="FF0000"/>
            </a:solidFill>
            <a:prstDash val="dash"/>
            <a:round/>
            <a:headEnd/>
            <a:tailEnd type="triangle" w="med" len="med"/>
          </a:ln>
        </p:spPr>
        <p:txBody>
          <a:bodyPr/>
          <a:lstStyle/>
          <a:p>
            <a:endParaRPr lang="en-CA"/>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30213" y="323850"/>
            <a:ext cx="8515350" cy="1143000"/>
          </a:xfrm>
        </p:spPr>
        <p:txBody>
          <a:bodyPr>
            <a:normAutofit/>
          </a:bodyPr>
          <a:lstStyle/>
          <a:p>
            <a:r>
              <a:rPr lang="en-US" i="1" dirty="0" smtClean="0"/>
              <a:t>… since only then can we determine the impact of the intervention</a:t>
            </a:r>
          </a:p>
        </p:txBody>
      </p:sp>
      <p:sp>
        <p:nvSpPr>
          <p:cNvPr id="7172" name="Rectangle 3"/>
          <p:cNvSpPr>
            <a:spLocks noChangeArrowheads="1"/>
          </p:cNvSpPr>
          <p:nvPr/>
        </p:nvSpPr>
        <p:spPr bwMode="auto">
          <a:xfrm>
            <a:off x="1066800" y="4419600"/>
            <a:ext cx="7772400" cy="411480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Char char="n"/>
            </a:pPr>
            <a:endParaRPr kumimoji="1" lang="en-US" sz="1600" b="1">
              <a:latin typeface="Arial" pitchFamily="34" charset="0"/>
            </a:endParaRPr>
          </a:p>
        </p:txBody>
      </p:sp>
      <p:sp>
        <p:nvSpPr>
          <p:cNvPr id="7173" name="Rectangle 4"/>
          <p:cNvSpPr>
            <a:spLocks noChangeArrowheads="1"/>
          </p:cNvSpPr>
          <p:nvPr/>
        </p:nvSpPr>
        <p:spPr bwMode="auto">
          <a:xfrm>
            <a:off x="857250" y="1600200"/>
            <a:ext cx="7772400" cy="478155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charset="2"/>
              <a:buNone/>
            </a:pPr>
            <a:r>
              <a:rPr kumimoji="1" lang="en-US" b="1">
                <a:latin typeface="Arial" pitchFamily="34" charset="0"/>
              </a:rPr>
              <a:t>	</a:t>
            </a: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endParaRPr kumimoji="1" lang="en-US" b="1">
              <a:latin typeface="Arial" pitchFamily="34" charset="0"/>
            </a:endParaRPr>
          </a:p>
          <a:p>
            <a:pPr marL="342900" indent="-342900">
              <a:spcBef>
                <a:spcPct val="20000"/>
              </a:spcBef>
              <a:buClr>
                <a:schemeClr val="accent1"/>
              </a:buClr>
              <a:buSzPct val="70000"/>
              <a:buFont typeface="Monotype Sorts" charset="2"/>
              <a:buNone/>
            </a:pPr>
            <a:r>
              <a:rPr kumimoji="1" lang="en-US" b="1">
                <a:latin typeface="Arial" pitchFamily="34" charset="0"/>
              </a:rPr>
              <a:t>	</a:t>
            </a:r>
          </a:p>
        </p:txBody>
      </p:sp>
      <p:graphicFrame>
        <p:nvGraphicFramePr>
          <p:cNvPr id="7170" name="Object 5"/>
          <p:cNvGraphicFramePr>
            <a:graphicFrameLocks noChangeAspect="1"/>
          </p:cNvGraphicFramePr>
          <p:nvPr/>
        </p:nvGraphicFramePr>
        <p:xfrm>
          <a:off x="1066800" y="1712913"/>
          <a:ext cx="7181850" cy="5868987"/>
        </p:xfrm>
        <a:graphic>
          <a:graphicData uri="http://schemas.openxmlformats.org/presentationml/2006/ole">
            <p:oleObj spid="_x0000_s4098" name="Document" r:id="rId4" imgW="4601880" imgH="3511440" progId="Word.Document.8">
              <p:embed/>
            </p:oleObj>
          </a:graphicData>
        </a:graphic>
      </p:graphicFrame>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1910206"/>
            <a:ext cx="7467600" cy="1143000"/>
          </a:xfrm>
        </p:spPr>
        <p:txBody>
          <a:bodyPr>
            <a:normAutofit fontScale="90000"/>
          </a:bodyPr>
          <a:lstStyle/>
          <a:p>
            <a:r>
              <a:rPr lang="en-CA" i="1" dirty="0" smtClean="0">
                <a:solidFill>
                  <a:schemeClr val="tx1"/>
                </a:solidFill>
              </a:rPr>
              <a:t>DO WE ALSO NEED TO KNOW WHAT IS IT ABOUT THE PROGRAM THAT CAUSED THE EFFECT?</a:t>
            </a:r>
            <a:endParaRPr lang="en-CA" i="1" dirty="0">
              <a:solidFill>
                <a:schemeClr val="tx1"/>
              </a:solidFill>
            </a:endParaRPr>
          </a:p>
        </p:txBody>
      </p:sp>
      <p:sp>
        <p:nvSpPr>
          <p:cNvPr id="6" name="Text Placeholder 5"/>
          <p:cNvSpPr>
            <a:spLocks noGrp="1"/>
          </p:cNvSpPr>
          <p:nvPr>
            <p:ph sz="quarter" idx="1"/>
          </p:nvPr>
        </p:nvSpPr>
        <p:spPr>
          <a:xfrm>
            <a:off x="457200" y="3235768"/>
            <a:ext cx="7467600" cy="4873752"/>
          </a:xfrm>
        </p:spPr>
        <p:txBody>
          <a:bodyPr/>
          <a:lstStyle/>
          <a:p>
            <a:r>
              <a:rPr lang="en-CA" dirty="0" smtClean="0"/>
              <a:t>But is this empirical view of impact evaluation enough? Is this enough of a basis to generalize the results of the evaluation?</a:t>
            </a:r>
            <a:endParaRPr lang="en-CA"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Different models of causality</a:t>
            </a:r>
            <a:endParaRPr lang="en-CA" dirty="0"/>
          </a:p>
        </p:txBody>
      </p:sp>
      <p:sp>
        <p:nvSpPr>
          <p:cNvPr id="5" name="Content Placeholder 4"/>
          <p:cNvSpPr>
            <a:spLocks noGrp="1"/>
          </p:cNvSpPr>
          <p:nvPr>
            <p:ph sz="quarter" idx="1"/>
          </p:nvPr>
        </p:nvSpPr>
        <p:spPr/>
        <p:txBody>
          <a:bodyPr>
            <a:normAutofit fontScale="92500" lnSpcReduction="10000"/>
          </a:bodyPr>
          <a:lstStyle/>
          <a:p>
            <a:r>
              <a:rPr lang="en-CA" sz="4100" dirty="0" err="1" smtClean="0"/>
              <a:t>Successionist</a:t>
            </a:r>
            <a:endParaRPr lang="en-CA" sz="4100" dirty="0" smtClean="0"/>
          </a:p>
          <a:p>
            <a:pPr lvl="1"/>
            <a:r>
              <a:rPr lang="en-CA" dirty="0" smtClean="0"/>
              <a:t>“......what is needed to infer causation is the ‘</a:t>
            </a:r>
            <a:r>
              <a:rPr lang="en-CA" dirty="0" smtClean="0">
                <a:solidFill>
                  <a:srgbClr val="FF0000"/>
                </a:solidFill>
              </a:rPr>
              <a:t>constant conjunction’ of events</a:t>
            </a:r>
            <a:r>
              <a:rPr lang="en-CA" dirty="0" smtClean="0"/>
              <a:t>: when the cause X is  switched on (experiment) effect Y follows, and when the cause is absent (control) no effect is  observed.”  </a:t>
            </a:r>
          </a:p>
          <a:p>
            <a:endParaRPr lang="en-CA" dirty="0" smtClean="0"/>
          </a:p>
          <a:p>
            <a:r>
              <a:rPr lang="en-CA" sz="4100" dirty="0" smtClean="0"/>
              <a:t>Generative</a:t>
            </a:r>
          </a:p>
          <a:p>
            <a:pPr lvl="1"/>
            <a:r>
              <a:rPr lang="en-CA" dirty="0" smtClean="0"/>
              <a:t>“The generative model calls for a more complex and systemic understanding of  connectivity. It says that to infer a causal outcome (O) between two events (X and Y) one  needs to understand </a:t>
            </a:r>
            <a:r>
              <a:rPr lang="en-CA" dirty="0" smtClean="0">
                <a:solidFill>
                  <a:srgbClr val="FF0000"/>
                </a:solidFill>
              </a:rPr>
              <a:t>the underlying generative mechanism (M)</a:t>
            </a:r>
            <a:r>
              <a:rPr lang="en-CA" dirty="0" smtClean="0"/>
              <a:t> that connects them and the  </a:t>
            </a:r>
            <a:r>
              <a:rPr lang="en-CA" dirty="0" smtClean="0">
                <a:solidFill>
                  <a:srgbClr val="FF0000"/>
                </a:solidFill>
              </a:rPr>
              <a:t>context (C)</a:t>
            </a:r>
            <a:r>
              <a:rPr lang="en-CA" dirty="0" smtClean="0"/>
              <a:t> in which the relationship occurs.”</a:t>
            </a:r>
          </a:p>
          <a:p>
            <a:pPr lvl="4"/>
            <a:r>
              <a:rPr lang="en-CA" dirty="0" smtClean="0"/>
              <a:t>(</a:t>
            </a:r>
            <a:r>
              <a:rPr lang="en-CA" dirty="0" err="1" smtClean="0"/>
              <a:t>Pawson</a:t>
            </a:r>
            <a:r>
              <a:rPr lang="en-CA" dirty="0" smtClean="0"/>
              <a:t> et al, 2004, p, 2)</a:t>
            </a:r>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 concrete example—further wisdom from </a:t>
            </a:r>
            <a:r>
              <a:rPr lang="en-CA" dirty="0" err="1" smtClean="0"/>
              <a:t>Pawson</a:t>
            </a:r>
            <a:endParaRPr lang="en-CA" dirty="0"/>
          </a:p>
        </p:txBody>
      </p:sp>
      <p:sp>
        <p:nvSpPr>
          <p:cNvPr id="3" name="Content Placeholder 2"/>
          <p:cNvSpPr>
            <a:spLocks noGrp="1"/>
          </p:cNvSpPr>
          <p:nvPr>
            <p:ph sz="quarter" idx="1"/>
          </p:nvPr>
        </p:nvSpPr>
        <p:spPr/>
        <p:txBody>
          <a:bodyPr>
            <a:normAutofit fontScale="85000" lnSpcReduction="10000"/>
          </a:bodyPr>
          <a:lstStyle/>
          <a:p>
            <a:r>
              <a:rPr lang="en-CA" sz="2600" dirty="0" smtClean="0"/>
              <a:t>“To use a physical science example, researchers would not claim that repeated observations  of the application of a spark (X) to gunpowder and the subsequent explosions (Y) was a sufficient base on which to understand the causal relationship. Rather the connection (O) is established by what they know about the chemical composition of gunpowder and its instability when heat is applied (M). They also know that this mechanism is not always fired and that the explosion depends on other contextual features (C) such as the presence of oxygen and the absence of dampness.” (</a:t>
            </a:r>
            <a:r>
              <a:rPr lang="en-CA" sz="2600" dirty="0" err="1" smtClean="0"/>
              <a:t>Pawson</a:t>
            </a:r>
            <a:r>
              <a:rPr lang="en-CA" sz="2600" dirty="0"/>
              <a:t> </a:t>
            </a:r>
            <a:r>
              <a:rPr lang="en-CA" sz="2600" dirty="0" smtClean="0"/>
              <a:t>et al., 2004, p. 2)</a:t>
            </a:r>
          </a:p>
          <a:p>
            <a:r>
              <a:rPr lang="en-CA" sz="2600" dirty="0" smtClean="0">
                <a:solidFill>
                  <a:srgbClr val="FF0000"/>
                </a:solidFill>
              </a:rPr>
              <a:t>……notice the question is shifting….it is not simply </a:t>
            </a:r>
            <a:r>
              <a:rPr lang="en-CA" dirty="0" smtClean="0">
                <a:solidFill>
                  <a:srgbClr val="FF0000"/>
                </a:solidFill>
              </a:rPr>
              <a:t>does a program work? ….but what is it about a program that brought about the change</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TotalTime>
  <Words>707</Words>
  <Application>Microsoft Office PowerPoint</Application>
  <PresentationFormat>On-screen Show (4:3)</PresentationFormat>
  <Paragraphs>97</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Oriel</vt:lpstr>
      <vt:lpstr>Document</vt:lpstr>
      <vt:lpstr>Ten questions to consider in designing an impact evaluation</vt:lpstr>
      <vt:lpstr>What is impact? </vt:lpstr>
      <vt:lpstr>Naïve comparison 1: Before vs after. We observe an outcome indicator,</vt:lpstr>
      <vt:lpstr>and its value rises after the program:</vt:lpstr>
      <vt:lpstr>However, we need to identify the counterfactual…</vt:lpstr>
      <vt:lpstr>… since only then can we determine the impact of the intervention</vt:lpstr>
      <vt:lpstr>DO WE ALSO NEED TO KNOW WHAT IS IT ABOUT THE PROGRAM THAT CAUSED THE EFFECT?</vt:lpstr>
      <vt:lpstr>Different models of causality</vt:lpstr>
      <vt:lpstr>A concrete example—further wisdom from Pawson</vt:lpstr>
      <vt:lpstr>Developmental Evaluation</vt:lpstr>
      <vt:lpstr>The Questions (1)</vt:lpstr>
      <vt:lpstr>Slide 12</vt:lpstr>
      <vt:lpstr>The Questions (2)</vt:lpstr>
      <vt:lpstr>Slide 14</vt:lpstr>
      <vt:lpstr>The Questions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things to consider in designing an impact evaluation</dc:title>
  <dc:creator>Sanjeev</dc:creator>
  <cp:lastModifiedBy>Ian MacDougall</cp:lastModifiedBy>
  <cp:revision>9</cp:revision>
  <dcterms:created xsi:type="dcterms:W3CDTF">2011-07-05T09:43:06Z</dcterms:created>
  <dcterms:modified xsi:type="dcterms:W3CDTF">2011-07-05T12:06:24Z</dcterms:modified>
</cp:coreProperties>
</file>